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256" r:id="rId5"/>
    <p:sldId id="310" r:id="rId6"/>
    <p:sldId id="311" r:id="rId7"/>
    <p:sldId id="314" r:id="rId8"/>
    <p:sldId id="315" r:id="rId9"/>
    <p:sldId id="298" r:id="rId10"/>
    <p:sldId id="312" r:id="rId11"/>
    <p:sldId id="313" r:id="rId12"/>
    <p:sldId id="292" r:id="rId13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B346"/>
    <a:srgbClr val="C00000"/>
    <a:srgbClr val="4472C4"/>
    <a:srgbClr val="ED7D31"/>
    <a:srgbClr val="FFFFFF"/>
    <a:srgbClr val="5B9BD5"/>
    <a:srgbClr val="70AD47"/>
    <a:srgbClr val="72AE4A"/>
    <a:srgbClr val="E1E1E1"/>
    <a:srgbClr val="4E7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1" autoAdjust="0"/>
    <p:restoredTop sz="94249" autoAdjust="0"/>
  </p:normalViewPr>
  <p:slideViewPr>
    <p:cSldViewPr snapToGrid="0" snapToObjects="1" showGuides="1">
      <p:cViewPr varScale="1">
        <p:scale>
          <a:sx n="68" d="100"/>
          <a:sy n="68" d="100"/>
        </p:scale>
        <p:origin x="876" y="72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22/02/2019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22/02/2019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1183" y="1004144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96000" y="2609984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781061" y="3377659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261058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209358" y="2025186"/>
            <a:ext cx="429431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3812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556" y="88981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1755835" y="4335587"/>
            <a:ext cx="8680330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s-CO" sz="800" b="1" dirty="0"/>
          </a:p>
          <a:p>
            <a:pPr>
              <a:defRPr/>
            </a:pPr>
            <a:endParaRPr lang="es-CO" sz="800" b="1" dirty="0"/>
          </a:p>
          <a:p>
            <a:pPr>
              <a:defRPr/>
            </a:pPr>
            <a:endParaRPr lang="es-CO" sz="800" b="1" dirty="0"/>
          </a:p>
          <a:p>
            <a:pPr>
              <a:defRPr/>
            </a:pPr>
            <a:endParaRPr lang="es-CO" sz="800" b="1" dirty="0"/>
          </a:p>
          <a:p>
            <a:pPr>
              <a:defRPr/>
            </a:pPr>
            <a:endParaRPr lang="es-CO" sz="800" b="1" dirty="0"/>
          </a:p>
          <a:p>
            <a:pPr>
              <a:defRPr/>
            </a:pPr>
            <a:endParaRPr lang="es-CO" sz="800" b="1" dirty="0"/>
          </a:p>
          <a:p>
            <a:pPr marL="285750" indent="-285750">
              <a:buFontTx/>
              <a:buChar char="-"/>
              <a:defRPr/>
            </a:pPr>
            <a:r>
              <a:rPr lang="es-CO" dirty="0"/>
              <a:t>Seguimiento a la ejecución (MatrizInfraestructurasNuevas_2019.xls)</a:t>
            </a:r>
            <a:endParaRPr lang="es-CO" sz="800" dirty="0"/>
          </a:p>
          <a:p>
            <a:pPr marL="285750" indent="-285750">
              <a:buFontTx/>
              <a:buChar char="-"/>
              <a:defRPr/>
            </a:pPr>
            <a:r>
              <a:rPr lang="es-CO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dirty="0"/>
              <a:t>Articulación para la puesta en operación.</a:t>
            </a:r>
          </a:p>
        </p:txBody>
      </p:sp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8D8AE4C2-5437-4962-99FE-60D3796A49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0969244"/>
              </p:ext>
            </p:extLst>
          </p:nvPr>
        </p:nvGraphicFramePr>
        <p:xfrm>
          <a:off x="1459038" y="3705252"/>
          <a:ext cx="9420560" cy="335779"/>
        </p:xfrm>
        <a:graphic>
          <a:graphicData uri="http://schemas.openxmlformats.org/drawingml/2006/table">
            <a:tbl>
              <a:tblPr/>
              <a:tblGrid>
                <a:gridCol w="299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64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73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67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388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963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539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4739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4739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4739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32607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1764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3532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93448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26924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305548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378154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547566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375128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99162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  <a:gridCol w="544540">
                  <a:extLst>
                    <a:ext uri="{9D8B030D-6E8A-4147-A177-3AD203B41FA5}">
                      <a16:colId xmlns:a16="http://schemas.microsoft.com/office/drawing/2014/main" val="20020"/>
                    </a:ext>
                  </a:extLst>
                </a:gridCol>
                <a:gridCol w="432607">
                  <a:extLst>
                    <a:ext uri="{9D8B030D-6E8A-4147-A177-3AD203B41FA5}">
                      <a16:colId xmlns:a16="http://schemas.microsoft.com/office/drawing/2014/main" val="20021"/>
                    </a:ext>
                  </a:extLst>
                </a:gridCol>
              </a:tblGrid>
              <a:tr h="335779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dirty="0">
                          <a:solidFill>
                            <a:srgbClr val="FFFFFF"/>
                          </a:solidFill>
                          <a:effectLst/>
                        </a:rPr>
                        <a:t>Regional 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dirty="0">
                          <a:solidFill>
                            <a:srgbClr val="FFFFFF"/>
                          </a:solidFill>
                          <a:effectLst/>
                        </a:rPr>
                        <a:t>Municipio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 dirty="0">
                          <a:solidFill>
                            <a:srgbClr val="FFFFFF"/>
                          </a:solidFill>
                          <a:effectLst/>
                        </a:rPr>
                        <a:t>Ubicación (Corregimiento, Vereda, Comuna, Barrio, Dirección)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Zona </a:t>
                      </a:r>
                      <a:b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</a:br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(Rural, Urbano)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Centro Zonal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Nombre CDI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 dirty="0">
                          <a:solidFill>
                            <a:srgbClr val="FFFFFF"/>
                          </a:solidFill>
                          <a:effectLst/>
                        </a:rPr>
                        <a:t>Capacidad Instalada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 dirty="0">
                          <a:solidFill>
                            <a:srgbClr val="FFFFFF"/>
                          </a:solidFill>
                          <a:effectLst/>
                        </a:rPr>
                        <a:t>Aportante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 dirty="0">
                          <a:solidFill>
                            <a:srgbClr val="FFFFFF"/>
                          </a:solidFill>
                          <a:effectLst/>
                        </a:rPr>
                        <a:t>Detalle Aportante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Recurso Aportado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Recurso Dotación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Recurso Operación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Total Inversión 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Tránsito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Traslado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Ampliación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Total Beneficiarios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EAS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Contrato de Aporte No. 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>
                          <a:solidFill>
                            <a:srgbClr val="FFFFFF"/>
                          </a:solidFill>
                          <a:effectLst/>
                        </a:rPr>
                        <a:t>Fecha Entrega Infraestructura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 dirty="0">
                          <a:solidFill>
                            <a:srgbClr val="FFFFFF"/>
                          </a:solidFill>
                          <a:effectLst/>
                        </a:rPr>
                        <a:t>Fecha Inicio Operación 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CO" sz="500" b="1" dirty="0">
                          <a:solidFill>
                            <a:srgbClr val="FFFFFF"/>
                          </a:solidFill>
                          <a:effectLst/>
                        </a:rPr>
                        <a:t>Fecha de Inauguración </a:t>
                      </a:r>
                    </a:p>
                  </a:txBody>
                  <a:tcPr marL="7928" marR="7928" marT="0" marB="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CuadroTexto 51">
            <a:extLst>
              <a:ext uri="{FF2B5EF4-FFF2-40B4-BE49-F238E27FC236}">
                <a16:creationId xmlns:a16="http://schemas.microsoft.com/office/drawing/2014/main" id="{393F1191-7402-4B05-B7BD-309BBBD68A1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1974" y="1663653"/>
            <a:ext cx="29941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endParaRPr lang="es-CO" altLang="es-CO" sz="1600" b="1" dirty="0">
              <a:latin typeface="+mn-lt"/>
            </a:endParaRPr>
          </a:p>
          <a:p>
            <a:pPr algn="ctr"/>
            <a:r>
              <a:rPr lang="es-CO" altLang="es-CO" sz="1600" b="1" dirty="0">
                <a:latin typeface="+mn-lt"/>
              </a:rPr>
              <a:t>DAPRE</a:t>
            </a:r>
          </a:p>
          <a:p>
            <a:pPr algn="ctr"/>
            <a:r>
              <a:rPr lang="es-CO" altLang="es-CO" sz="1600" dirty="0">
                <a:latin typeface="+mn-lt"/>
              </a:rPr>
              <a:t>27 Proyectos</a:t>
            </a:r>
          </a:p>
        </p:txBody>
      </p:sp>
      <p:sp>
        <p:nvSpPr>
          <p:cNvPr id="9" name="CuadroTexto 53">
            <a:extLst>
              <a:ext uri="{FF2B5EF4-FFF2-40B4-BE49-F238E27FC236}">
                <a16:creationId xmlns:a16="http://schemas.microsoft.com/office/drawing/2014/main" id="{7464FDFD-F1D9-4E69-BF8B-675412E53E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4377" y="1526412"/>
            <a:ext cx="304659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s-CO" altLang="es-CO" sz="1600" b="1" dirty="0">
                <a:latin typeface="+mn-lt"/>
              </a:rPr>
              <a:t>MIN.</a:t>
            </a:r>
          </a:p>
          <a:p>
            <a:pPr algn="ctr"/>
            <a:r>
              <a:rPr lang="es-CO" altLang="es-CO" sz="1600" b="1" dirty="0">
                <a:latin typeface="+mn-lt"/>
              </a:rPr>
              <a:t>VIVIENDA</a:t>
            </a:r>
          </a:p>
          <a:p>
            <a:pPr algn="ctr"/>
            <a:r>
              <a:rPr lang="es-CO" altLang="es-CO" sz="1600" dirty="0">
                <a:latin typeface="+mn-lt"/>
              </a:rPr>
              <a:t>23 Proyectos</a:t>
            </a:r>
          </a:p>
        </p:txBody>
      </p:sp>
      <p:sp>
        <p:nvSpPr>
          <p:cNvPr id="11" name="CuadroTexto 55">
            <a:extLst>
              <a:ext uri="{FF2B5EF4-FFF2-40B4-BE49-F238E27FC236}">
                <a16:creationId xmlns:a16="http://schemas.microsoft.com/office/drawing/2014/main" id="{8424112F-3945-4A8D-B324-BFCE8428B0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84122" y="1521131"/>
            <a:ext cx="3113769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s-CO" altLang="es-CO" sz="1600" b="1" dirty="0">
                <a:latin typeface="+mn-lt"/>
              </a:rPr>
              <a:t>FONDO </a:t>
            </a:r>
          </a:p>
          <a:p>
            <a:pPr algn="ctr"/>
            <a:r>
              <a:rPr lang="es-CO" altLang="es-CO" sz="1600" b="1" dirty="0">
                <a:latin typeface="+mn-lt"/>
              </a:rPr>
              <a:t>ADAPTACIÓN</a:t>
            </a:r>
          </a:p>
          <a:p>
            <a:pPr algn="ctr"/>
            <a:r>
              <a:rPr lang="es-CO" altLang="es-CO" sz="1600" dirty="0">
                <a:latin typeface="+mn-lt"/>
              </a:rPr>
              <a:t>27 Proyectos</a:t>
            </a:r>
          </a:p>
        </p:txBody>
      </p:sp>
      <p:sp>
        <p:nvSpPr>
          <p:cNvPr id="13" name="CuadroTexto 55">
            <a:extLst>
              <a:ext uri="{FF2B5EF4-FFF2-40B4-BE49-F238E27FC236}">
                <a16:creationId xmlns:a16="http://schemas.microsoft.com/office/drawing/2014/main" id="{D02F9128-B370-46DD-AACD-90930D8A9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32852" y="2140671"/>
            <a:ext cx="211013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s-CO" altLang="es-CO" sz="1600" b="1" dirty="0">
                <a:latin typeface="+mn-lt"/>
              </a:rPr>
              <a:t>CONPES</a:t>
            </a:r>
          </a:p>
        </p:txBody>
      </p:sp>
      <p:sp>
        <p:nvSpPr>
          <p:cNvPr id="15" name="CuadroTexto 55">
            <a:extLst>
              <a:ext uri="{FF2B5EF4-FFF2-40B4-BE49-F238E27FC236}">
                <a16:creationId xmlns:a16="http://schemas.microsoft.com/office/drawing/2014/main" id="{0D723595-ED80-48A7-AED6-5E356FCD9A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69280" y="1539528"/>
            <a:ext cx="29941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s-CO" altLang="es-CO" sz="1600" b="1" dirty="0">
                <a:latin typeface="+mn-lt"/>
              </a:rPr>
              <a:t>GOB. </a:t>
            </a:r>
          </a:p>
          <a:p>
            <a:pPr algn="ctr"/>
            <a:r>
              <a:rPr lang="es-CO" altLang="es-CO" sz="1600" b="1" dirty="0">
                <a:latin typeface="+mn-lt"/>
              </a:rPr>
              <a:t>ATLÁNTICO</a:t>
            </a:r>
          </a:p>
          <a:p>
            <a:pPr algn="ctr"/>
            <a:r>
              <a:rPr lang="es-CO" altLang="es-CO" sz="1600" dirty="0">
                <a:latin typeface="+mn-lt"/>
              </a:rPr>
              <a:t>21 Proyectos</a:t>
            </a:r>
          </a:p>
        </p:txBody>
      </p:sp>
      <p:sp>
        <p:nvSpPr>
          <p:cNvPr id="17" name="CuadroTexto 55">
            <a:extLst>
              <a:ext uri="{FF2B5EF4-FFF2-40B4-BE49-F238E27FC236}">
                <a16:creationId xmlns:a16="http://schemas.microsoft.com/office/drawing/2014/main" id="{FFB903EA-94B9-4FA6-B199-74FA711407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97258" y="1547447"/>
            <a:ext cx="299418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s-CO" altLang="es-CO" sz="1600" b="1" dirty="0">
                <a:latin typeface="+mn-lt"/>
              </a:rPr>
              <a:t>GOB. </a:t>
            </a:r>
          </a:p>
          <a:p>
            <a:pPr algn="ctr"/>
            <a:r>
              <a:rPr lang="es-CO" altLang="es-CO" sz="1600" b="1" dirty="0">
                <a:latin typeface="+mn-lt"/>
              </a:rPr>
              <a:t>BÓLIVAR</a:t>
            </a:r>
          </a:p>
          <a:p>
            <a:pPr algn="ctr"/>
            <a:r>
              <a:rPr lang="es-CO" altLang="es-CO" sz="1600" dirty="0">
                <a:latin typeface="+mn-lt"/>
              </a:rPr>
              <a:t>22 Proyectos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96075" y="2539559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733572" y="101083"/>
            <a:ext cx="8229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CO" sz="4800" b="1" dirty="0">
                <a:solidFill>
                  <a:srgbClr val="346232"/>
                </a:solidFill>
              </a:rPr>
              <a:t>Funciones Gestores de Operación Territorial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267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D7F0A62-A927-45FD-9C75-A602E882211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774c0aa-6979-4448-b1aa-fea17ac8e0a2"/>
    <ds:schemaRef ds:uri="http://schemas.microsoft.com/office/2006/metadata/properties"/>
    <ds:schemaRef ds:uri="http://purl.org/dc/terms/"/>
    <ds:schemaRef ds:uri="http://schemas.openxmlformats.org/package/2006/metadata/core-properties"/>
    <ds:schemaRef ds:uri="3057e472-ac9c-43ce-a6ab-868978ff879e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7893</TotalTime>
  <Words>300</Words>
  <Application>Microsoft Office PowerPoint</Application>
  <PresentationFormat>Panorámica</PresentationFormat>
  <Paragraphs>76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Arial Rounded MT Bold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385</cp:revision>
  <dcterms:created xsi:type="dcterms:W3CDTF">2018-08-24T05:26:58Z</dcterms:created>
  <dcterms:modified xsi:type="dcterms:W3CDTF">2019-02-22T15:55:35Z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